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8" r:id="rId12"/>
    <p:sldId id="283" r:id="rId13"/>
    <p:sldId id="284" r:id="rId14"/>
    <p:sldId id="270" r:id="rId15"/>
    <p:sldId id="288" r:id="rId16"/>
    <p:sldId id="289" r:id="rId17"/>
    <p:sldId id="290" r:id="rId18"/>
    <p:sldId id="285" r:id="rId19"/>
    <p:sldId id="286" r:id="rId20"/>
    <p:sldId id="292" r:id="rId21"/>
    <p:sldId id="293" r:id="rId22"/>
    <p:sldId id="291" r:id="rId23"/>
    <p:sldId id="295" r:id="rId24"/>
    <p:sldId id="294" r:id="rId25"/>
    <p:sldId id="266" r:id="rId26"/>
    <p:sldId id="267" r:id="rId27"/>
    <p:sldId id="287" r:id="rId28"/>
    <p:sldId id="272" r:id="rId29"/>
    <p:sldId id="273" r:id="rId30"/>
    <p:sldId id="296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59" r:id="rId41"/>
    <p:sldId id="297" r:id="rId42"/>
    <p:sldId id="300" r:id="rId43"/>
    <p:sldId id="298" r:id="rId44"/>
    <p:sldId id="299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6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4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22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4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52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2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2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4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388306-4480-4EE2-8A64-987E751466AD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5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hows/Azure-Friday" TargetMode="External"/><Relationship Id="rId3" Type="http://schemas.openxmlformats.org/officeDocument/2006/relationships/hyperlink" Target="https://azure.microsoft.com/en-in/blog/topics/updates/" TargetMode="External"/><Relationship Id="rId7" Type="http://schemas.openxmlformats.org/officeDocument/2006/relationships/hyperlink" Target="https://www.youtube.com/playlist?list=PLLasX02E8BPDT2Z2pdCHNCkENpcQWy5n6" TargetMode="External"/><Relationship Id="rId2" Type="http://schemas.openxmlformats.org/officeDocument/2006/relationships/hyperlink" Target="https://azure.microsoft.com/en-in/updates/fasttrack-for-az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learn/azure" TargetMode="External"/><Relationship Id="rId5" Type="http://schemas.openxmlformats.org/officeDocument/2006/relationships/hyperlink" Target="https://azure.microsoft.com/en-in/pricing/calculator/" TargetMode="External"/><Relationship Id="rId4" Type="http://schemas.openxmlformats.org/officeDocument/2006/relationships/hyperlink" Target="https://azure.microsoft.com/en-us/statu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D129A8-7053-4A68-938A-2E7E9280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F7B83F-8BC3-404A-81FD-82C908A6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Presenter – Jitendra Singh Tomar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14BA19DA-9A00-4029-99EA-874726BF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1" y="2088965"/>
            <a:ext cx="8080744" cy="18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0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 to cloud.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726367-5E5D-404F-A265-E1B4D501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1962"/>
            <a:ext cx="12192000" cy="4976037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B2C76AC-4301-4FBE-A275-17353D22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5669"/>
            <a:ext cx="1772093" cy="17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1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A08A0-EB69-4548-93F3-27C955F7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1758920"/>
            <a:ext cx="6023675" cy="4518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cloud computing is a better option?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Highly scalable and flexible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Low-cost solution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Faster and secure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Global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Productive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Hybrid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Intelligent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 self-service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Broad network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Resource pooling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Rapid elasticity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Measured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6B11A-B096-4BCF-9B85-4637668A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75" y="1845734"/>
            <a:ext cx="4844902" cy="43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874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On-demand self-service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Resources are instantly available when needed.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Broad network access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Access anytime or anywhere a connection to the Internet exists.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Resource pooling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Data center resources are pooled together optimizing quality of service.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Rapid elasticity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add or remove computing resources based on need.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Measured 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measure resource usage and charge customers.</a:t>
            </a:r>
          </a:p>
        </p:txBody>
      </p:sp>
    </p:spTree>
    <p:extLst>
      <p:ext uri="{BB962C8B-B14F-4D97-AF65-F5344CB8AC3E}">
        <p14:creationId xmlns:p14="http://schemas.microsoft.com/office/powerpoint/2010/main" val="10674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Infrastructure as a Service (</a:t>
            </a:r>
            <a:r>
              <a:rPr lang="en-US" sz="2400" b="1" dirty="0">
                <a:solidFill>
                  <a:schemeClr val="tx1"/>
                </a:solidFill>
              </a:rPr>
              <a:t>IaaS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Platform as a Service (</a:t>
            </a:r>
            <a:r>
              <a:rPr lang="en-US" sz="2400" b="1" dirty="0">
                <a:solidFill>
                  <a:schemeClr val="tx1"/>
                </a:solidFill>
              </a:rPr>
              <a:t>PaaS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Software as a Service (</a:t>
            </a:r>
            <a:r>
              <a:rPr lang="en-US" sz="2400" b="1" dirty="0">
                <a:solidFill>
                  <a:schemeClr val="tx1"/>
                </a:solidFill>
              </a:rPr>
              <a:t>SaaS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9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Infrastructure as a Service (</a:t>
            </a:r>
            <a:r>
              <a:rPr lang="en-US" b="1" dirty="0">
                <a:solidFill>
                  <a:schemeClr val="tx1"/>
                </a:solidFill>
              </a:rPr>
              <a:t>IaaS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822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is a fully self-service model that delivers infrastructure resources via virtualization technologies.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comprises scalable computing, storage, and security capabilities accessed on an API or dashboard.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IaaS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HP Cloud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Rackspace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Smart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VMware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GoGrid</a:t>
            </a: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Platform as a Service (</a:t>
            </a:r>
            <a:r>
              <a:rPr lang="en-US" b="1" dirty="0">
                <a:solidFill>
                  <a:schemeClr val="tx1"/>
                </a:solidFill>
              </a:rPr>
              <a:t>PaaS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PAAS provides a framework for developers to create their own applications. Essential, PaaS gives developers an online platform to create and manage software without worrying about maintaining everything else.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PaaS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App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</a:t>
            </a:r>
            <a:r>
              <a:rPr lang="en-US" sz="2200" dirty="0" err="1">
                <a:solidFill>
                  <a:schemeClr val="tx1"/>
                </a:solidFill>
              </a:rPr>
              <a:t>SmartCloud</a:t>
            </a:r>
            <a:r>
              <a:rPr lang="en-US" sz="2200" dirty="0">
                <a:solidFill>
                  <a:schemeClr val="tx1"/>
                </a:solidFill>
              </a:rPr>
              <a:t> Application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Force.com</a:t>
            </a:r>
          </a:p>
        </p:txBody>
      </p:sp>
    </p:spTree>
    <p:extLst>
      <p:ext uri="{BB962C8B-B14F-4D97-AF65-F5344CB8AC3E}">
        <p14:creationId xmlns:p14="http://schemas.microsoft.com/office/powerpoint/2010/main" val="3119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Software as a Service (</a:t>
            </a:r>
            <a:r>
              <a:rPr lang="en-US" b="1" dirty="0">
                <a:solidFill>
                  <a:schemeClr val="tx1"/>
                </a:solidFill>
              </a:rPr>
              <a:t>SaaS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SAAS is the most common cloud deployment model. SaaS refers to applications delivered over the Internet that a third party manages.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 easy words, the user doesn’t have to worry about hosting, downloading, or updating any software. SaaS applications are typically accessed and ran via a Web browser, eliminating the need to download software onto a user’s machines.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SaaS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Salesforce CRM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Basecamp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Intuit QuickBooks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Constant Contact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NetSuite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Docs</a:t>
            </a:r>
          </a:p>
        </p:txBody>
      </p:sp>
    </p:spTree>
    <p:extLst>
      <p:ext uri="{BB962C8B-B14F-4D97-AF65-F5344CB8AC3E}">
        <p14:creationId xmlns:p14="http://schemas.microsoft.com/office/powerpoint/2010/main" val="1911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47EA44-3A68-4B95-8E60-E206D0217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8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70E1-A789-4BDE-8788-2D80BE59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B5240A-0BDC-4596-BC6E-DA7A2478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BF1EFDA-F6AF-4B9F-808E-F863E8D7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02" y="1890712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303C0-7510-4EF8-A915-BE88FF32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E44D-8A2A-41AB-B23F-E04B4394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Introduction to Cloud Computing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Why Cloud Computing is a better option?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How does Could Computing works?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Services provided by Cloud.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computing model – What’s best?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vendors in market.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What is Microsoft Azure?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Global foot print of Azure.</a:t>
            </a:r>
          </a:p>
        </p:txBody>
      </p:sp>
    </p:spTree>
    <p:extLst>
      <p:ext uri="{BB962C8B-B14F-4D97-AF65-F5344CB8AC3E}">
        <p14:creationId xmlns:p14="http://schemas.microsoft.com/office/powerpoint/2010/main" val="953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Cloud Deployment 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817B-1BEB-464A-AB8E-4E56C1E8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07" y="1737360"/>
            <a:ext cx="7588786" cy="50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5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Deployment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Public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use shared (isolated/without knowing others) resources.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Secure in nature.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OWN the resources &amp; not sharing with others.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More secure, More costly.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Hybrid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+ 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Could be used the scenario where security is bit of a concern.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Private cloud will store: confidential info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will be used to share the info among limited people.</a:t>
            </a:r>
          </a:p>
        </p:txBody>
      </p:sp>
    </p:spTree>
    <p:extLst>
      <p:ext uri="{BB962C8B-B14F-4D97-AF65-F5344CB8AC3E}">
        <p14:creationId xmlns:p14="http://schemas.microsoft.com/office/powerpoint/2010/main" val="1022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Benefits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Cost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h/w, s/w, on-prem data centers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Global scale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Elastic in nature (any time scale-in/out).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Performance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Reduced n/w latency.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Speed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Self-service, on-demand, flexibility.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Productivity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racks &amp; stacks, no h/w setup, no s/w patching.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Reliability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 backup, easy &amp; cheap DR, redundant.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Why should I move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 nearly limitless pool of raw compute, storage, and networking components.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Speech recognition and other cognitive services that help make your application stand out from the crowd.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Analytics services that enable you to make sense of telemetry data coming back from your software and devices.</a:t>
            </a:r>
          </a:p>
        </p:txBody>
      </p:sp>
    </p:spTree>
    <p:extLst>
      <p:ext uri="{BB962C8B-B14F-4D97-AF65-F5344CB8AC3E}">
        <p14:creationId xmlns:p14="http://schemas.microsoft.com/office/powerpoint/2010/main" val="42382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Adoption - 2019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57B1A8-7777-423D-A1F0-3A6D95BB1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149"/>
            <a:ext cx="12192000" cy="5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82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510617E1-D045-4D6B-9162-0F7568D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78" y="1779892"/>
            <a:ext cx="2604755" cy="17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Cloud vendors in market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AWS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Google Cloud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Alibaba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IBM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VMWare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Rackspace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Adobe</a:t>
            </a:r>
          </a:p>
        </p:txBody>
      </p:sp>
      <p:pic>
        <p:nvPicPr>
          <p:cNvPr id="4098" name="Picture 2" descr="EDB Postgres in the Cloud | EnterpriseDB">
            <a:extLst>
              <a:ext uri="{FF2B5EF4-FFF2-40B4-BE49-F238E27FC236}">
                <a16:creationId xmlns:a16="http://schemas.microsoft.com/office/drawing/2014/main" id="{AF30353F-B453-411C-9059-4163600F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53" y="527"/>
            <a:ext cx="1944343" cy="19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018 Valor Awards - Loudoun Chamber">
            <a:extLst>
              <a:ext uri="{FF2B5EF4-FFF2-40B4-BE49-F238E27FC236}">
                <a16:creationId xmlns:a16="http://schemas.microsoft.com/office/drawing/2014/main" id="{26928D15-AD9D-4BD4-99AD-91FC927D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59" y="1737360"/>
            <a:ext cx="2283728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 Cloud Competition Heats Up: Google's Cloud TPUs, Amazon ...">
            <a:extLst>
              <a:ext uri="{FF2B5EF4-FFF2-40B4-BE49-F238E27FC236}">
                <a16:creationId xmlns:a16="http://schemas.microsoft.com/office/drawing/2014/main" id="{B0D597E4-F9B1-4EB4-BE00-0A83D5D2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0" y="3033939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erprise Cloud Storage and File Sharing Services | Nasuni">
            <a:extLst>
              <a:ext uri="{FF2B5EF4-FFF2-40B4-BE49-F238E27FC236}">
                <a16:creationId xmlns:a16="http://schemas.microsoft.com/office/drawing/2014/main" id="{4D0DE649-1844-419F-BA09-A84A82B0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75" y="1737360"/>
            <a:ext cx="4034672" cy="2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Stack と CloudStack の比較（2013年4月） | Check!Site">
            <a:extLst>
              <a:ext uri="{FF2B5EF4-FFF2-40B4-BE49-F238E27FC236}">
                <a16:creationId xmlns:a16="http://schemas.microsoft.com/office/drawing/2014/main" id="{9B082A70-252F-4FE0-BAEC-FC6DB16F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35" y="4419478"/>
            <a:ext cx="3848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What is Microsoft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is an ever-expanding set of cloud services to help your organization meet your business challenges.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It’s the freedom to build, manage, and deploy applications on a massive, global network using your favorite tools and frameworks.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(formerly Windows Azure) is a cloud computing service created by Microsoft for building, testing, deploying, and managing applications and services through Microsoft-managed data centers. </a:t>
            </a:r>
          </a:p>
        </p:txBody>
      </p:sp>
    </p:spTree>
    <p:extLst>
      <p:ext uri="{BB962C8B-B14F-4D97-AF65-F5344CB8AC3E}">
        <p14:creationId xmlns:p14="http://schemas.microsoft.com/office/powerpoint/2010/main" val="37307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Global footprint - Azure regions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3272C-038F-4C0F-B3E4-469A8E712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03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808CC-EF3F-4BD8-97CF-3D1843760B9D}"/>
              </a:ext>
            </a:extLst>
          </p:cNvPr>
          <p:cNvSpPr/>
          <p:nvPr/>
        </p:nvSpPr>
        <p:spPr>
          <a:xfrm>
            <a:off x="0" y="4913645"/>
            <a:ext cx="9078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55</a:t>
            </a:r>
            <a:r>
              <a:rPr lang="en-US" sz="3600" dirty="0">
                <a:solidFill>
                  <a:schemeClr val="bg1"/>
                </a:solidFill>
              </a:rPr>
              <a:t> regions worldwide available in </a:t>
            </a:r>
            <a:r>
              <a:rPr lang="en-US" sz="3600" b="1" u="sng" dirty="0">
                <a:solidFill>
                  <a:schemeClr val="bg1"/>
                </a:solidFill>
              </a:rPr>
              <a:t>140</a:t>
            </a:r>
            <a:r>
              <a:rPr lang="en-US" sz="3600" dirty="0">
                <a:solidFill>
                  <a:schemeClr val="bg1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99931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New (ARM)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Old (ASM)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 cloud 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0188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700" dirty="0">
                <a:solidFill>
                  <a:schemeClr val="tx1"/>
                </a:solidFill>
              </a:rPr>
              <a:t>Old Portal – Azure Service Manager (ASM)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8D5C5A9-F00C-457E-953A-35FBE484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132" y="1737360"/>
            <a:ext cx="9797548" cy="5097611"/>
          </a:xfrm>
        </p:spPr>
      </p:pic>
    </p:spTree>
    <p:extLst>
      <p:ext uri="{BB962C8B-B14F-4D97-AF65-F5344CB8AC3E}">
        <p14:creationId xmlns:p14="http://schemas.microsoft.com/office/powerpoint/2010/main" val="27593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can be called a technology through which things like software, processing, and data storage are outsourced.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is only a need for an </a:t>
            </a:r>
            <a:r>
              <a:rPr lang="en-US" sz="2400" b="1" dirty="0">
                <a:solidFill>
                  <a:schemeClr val="tx1"/>
                </a:solidFill>
              </a:rPr>
              <a:t>internet connection</a:t>
            </a:r>
            <a:r>
              <a:rPr lang="en-US" sz="2400" dirty="0">
                <a:solidFill>
                  <a:schemeClr val="tx1"/>
                </a:solidFill>
              </a:rPr>
              <a:t>, an updated </a:t>
            </a:r>
            <a:r>
              <a:rPr lang="en-US" sz="2400" b="1" dirty="0">
                <a:solidFill>
                  <a:schemeClr val="tx1"/>
                </a:solidFill>
              </a:rPr>
              <a:t>web browser </a:t>
            </a:r>
            <a:r>
              <a:rPr lang="en-US" sz="2400" dirty="0">
                <a:solidFill>
                  <a:schemeClr val="tx1"/>
                </a:solidFill>
              </a:rPr>
              <a:t>and a compatible device for using a cloud computing service.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makes computer system resources, especially storage and computing power, available on demand without direct active management by the user. [</a:t>
            </a:r>
            <a:r>
              <a:rPr lang="en-US" sz="2400" b="1" dirty="0">
                <a:solidFill>
                  <a:schemeClr val="tx1"/>
                </a:solidFill>
              </a:rPr>
              <a:t>By Wikipedia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4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300" dirty="0">
                <a:solidFill>
                  <a:schemeClr val="tx1"/>
                </a:solidFill>
              </a:rPr>
              <a:t>New Portal – Azure Resource Manager (ARM)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191A2-7BC4-4B0D-A956-A0F348FF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F7CBBDA-21A8-4517-8AD0-71BDFFE9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9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 (Cloud Shell)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5E75-511F-49FA-9984-C9794991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908" y="1737360"/>
            <a:ext cx="7438184" cy="45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7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Accessing azure (PowerShell)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D71B9-70C9-4BF0-96D4-809C3A34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2" y="1737360"/>
            <a:ext cx="11835455" cy="27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14BD0-682B-47E3-97BC-291B83F3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2" y="1737361"/>
            <a:ext cx="11835455" cy="2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services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DCC4D-99D1-47DE-AB20-75962D8B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8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Free services (for 12 months)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30A140-63E5-4DD0-979D-C07AFEEB5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44247"/>
              </p:ext>
            </p:extLst>
          </p:nvPr>
        </p:nvGraphicFramePr>
        <p:xfrm>
          <a:off x="595423" y="1846261"/>
          <a:ext cx="11047228" cy="429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14">
                  <a:extLst>
                    <a:ext uri="{9D8B030D-6E8A-4147-A177-3AD203B41FA5}">
                      <a16:colId xmlns:a16="http://schemas.microsoft.com/office/drawing/2014/main" val="1549407300"/>
                    </a:ext>
                  </a:extLst>
                </a:gridCol>
                <a:gridCol w="5523614">
                  <a:extLst>
                    <a:ext uri="{9D8B030D-6E8A-4147-A177-3AD203B41FA5}">
                      <a16:colId xmlns:a16="http://schemas.microsoft.com/office/drawing/2014/main" val="2611621721"/>
                    </a:ext>
                  </a:extLst>
                </a:gridCol>
              </a:tblGrid>
              <a:tr h="42241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263441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Linux Virtual Machines (750Hrs)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Windows Virtual Machines (750Hrs)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3769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Managed Disks (64 GB x 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Blob Storage (5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380377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File Storage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SQL Database (250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29840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Azure Cosmos DB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de-DE" dirty="0"/>
                        <a:t>Bandwidth (Data Transfer) (15 GB)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0782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Computer Vision (AI + MACHINE LEARNING/5,000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Personalizer (AI + MACHINE LEARNING / 50,000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55803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Translator Text (AI + MACHINE LEARNING / 2,000,000 characters)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Anomaly Detector (AI + MACHINE LEARNING / 20,000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11829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Form Recognizer (AI + MACHINE LEARNING / 500 pages)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 (AI + MACHINE LEARNING / 3 days)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66035"/>
                  </a:ext>
                </a:extLst>
              </a:tr>
            </a:tbl>
          </a:graphicData>
        </a:graphic>
      </p:graphicFrame>
      <p:pic>
        <p:nvPicPr>
          <p:cNvPr id="11266" name="Picture 2" descr="Home Internet | Teledata ICT">
            <a:extLst>
              <a:ext uri="{FF2B5EF4-FFF2-40B4-BE49-F238E27FC236}">
                <a16:creationId xmlns:a16="http://schemas.microsoft.com/office/drawing/2014/main" id="{1CC90CB2-26B4-4532-851F-C65B31A6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83112"/>
            <a:ext cx="1654248" cy="16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2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Products that are always free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35F4B9-4D2B-4E71-8EA5-2E34C4429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127236"/>
              </p:ext>
            </p:extLst>
          </p:nvPr>
        </p:nvGraphicFramePr>
        <p:xfrm>
          <a:off x="1096963" y="1846263"/>
          <a:ext cx="1005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1738725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7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App Service 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32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Functions (1,000,000 requests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Event Grid (INTEGRATION, 100,000)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8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Azure Kubernetes Service (AKS)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8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DevTest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6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Active Directory B2C (50,000, authentications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20122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060F91B-45F6-4703-AF26-328103AC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26" y="47589"/>
            <a:ext cx="1798674" cy="17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64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Free Trial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Pay-As-You-Go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12-Months-Plan (Prepaid)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Developer Support (MSDN)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Professional Direct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Standard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177867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can be deployed to Azure?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47A27A-2FDB-4EDE-8EAE-556455847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48" y="1860698"/>
            <a:ext cx="8350863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Requirements to run an environment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Similar to an on-premises data center, Azure also have some requirements to run an environment.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Few of them are as follows: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VNet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Specific port rules (3389,22)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Resource Group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Etc..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SLA for azure resources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Virtual Machines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SLA for Single instance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99.99% SLA for VMs deployed in same Azure region. (AS)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Storage Durability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Read: 99.9% (LRS, ZRS, GRS)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Write: 99.9% (LRS, ZRS, GRS) ,RA-GRS : 99.99%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App service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99.95% for customer subscription, No SLA is provided for Apps under either the Free or Shared tiers.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Azure Active Directory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availability of the Azure Active Directory Basic and Premium services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is a model for enabling ubiquitous, convenient, on-demand network access to a shared pool of configurable computing resources (e.g., networks, servers, storage, applications, and services) that can be rapidly provisioned and released with minimal management effort or service provider interaction. [By </a:t>
            </a:r>
            <a:r>
              <a:rPr lang="en-US" sz="2400" b="1" dirty="0">
                <a:solidFill>
                  <a:schemeClr val="tx1"/>
                </a:solidFill>
              </a:rPr>
              <a:t>NIST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BBAA8-CAF2-4785-8EF6-7E7D6367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16" y="3241046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64DD-955F-43A1-8301-F2FCBAEA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Migrate on-premises machines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4734-291A-4715-8C94-2C963D59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Supported setup: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VMware VMs.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Physical servers.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Hyper-V VMs.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ow to migrate on-premises servers to Azure using Azure ...">
            <a:extLst>
              <a:ext uri="{FF2B5EF4-FFF2-40B4-BE49-F238E27FC236}">
                <a16:creationId xmlns:a16="http://schemas.microsoft.com/office/drawing/2014/main" id="{CF0D8F9D-1213-4FB8-A358-959CD6A5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83" y="1845734"/>
            <a:ext cx="5194337" cy="34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7197-F404-4181-9ECF-DF29824D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9552"/>
            <a:ext cx="12192000" cy="50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2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BC4D3-0B50-4149-B88D-EC467F11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CDCDB1-7054-4DA5-9612-D07CE2EF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1704534"/>
            <a:ext cx="12043144" cy="51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4C63-0567-47DC-9DA5-4B9068BC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Updates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CA4A1B-04B7-407F-9F21-8729CA504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37360"/>
            <a:ext cx="10058400" cy="45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5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C609-CCE4-44A0-BCDF-ED9E958C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Status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ED282-8ADA-4E2C-9F03-5E09ECA7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5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3F84-56A8-45DC-A278-C0984C3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391A-2B0D-4C88-BC67-CCE45686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FastTrack updates: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https://azure.microsoft.com/en-in/updates/fasttrack-for-azure/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Updates: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https://azure.microsoft.com/en-in/blog/topics/updates/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Status: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https://azure.microsoft.com/en-us/status/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Pricing calculator: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https://azure.microsoft.com/en-in/pricing/calculator/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EDX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https://www.edx.org/learn/azure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YouTube Azure Friday: </a:t>
            </a:r>
            <a:r>
              <a:rPr lang="en-US" dirty="0">
                <a:solidFill>
                  <a:schemeClr val="tx1"/>
                </a:solidFill>
                <a:hlinkClick r:id="rId7"/>
              </a:rPr>
              <a:t>https://www.youtube.com/playlist?list=PLLasX02E8BPDT2Z2pdCHNCkENpcQWy5n6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Azure Friday: </a:t>
            </a:r>
            <a:r>
              <a:rPr lang="en-US" dirty="0">
                <a:solidFill>
                  <a:schemeClr val="tx1"/>
                </a:solidFill>
                <a:hlinkClick r:id="rId8"/>
              </a:rPr>
              <a:t>https://channel9.msdn.com/Shows/Azure-Friday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5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FF81-8295-4A4E-89BB-D98B8348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F22D-EFDB-494F-973D-15B90768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B0FE6D-CF0D-44A3-A5E8-021323289DC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" y="0"/>
            <a:ext cx="1217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A89C356-2C3D-4961-BDEF-F6A9397B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4573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Central data center for providing services.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On-demand, scalable, unlimited computation &amp; storage.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It's basically a data center.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4 characteristics of a Cloud: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Everything is a Service (backup, firewall, network…)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Elasticity in nature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HA – 99.99% SLA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Unlimited computation power.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Any DC that provides above 4 chars is a cloud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E38B9-CB40-4835-B40A-672796A2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047" y="1782466"/>
            <a:ext cx="8878186" cy="45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Generation-1/On-Premises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 supply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Network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Storage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Server racks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Scalable options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Administrators for Servers, Networks, etc..</a:t>
            </a:r>
          </a:p>
        </p:txBody>
      </p:sp>
    </p:spTree>
    <p:extLst>
      <p:ext uri="{BB962C8B-B14F-4D97-AF65-F5344CB8AC3E}">
        <p14:creationId xmlns:p14="http://schemas.microsoft.com/office/powerpoint/2010/main" val="34456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Achieved using tool called “Hypervisor”.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Advantages of using virtualization: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No maximum limit for a VM.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Centralized monitoring.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Software defined.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are different types of Virtualization”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Network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Desktop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207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22DF-A51C-45FA-8AB1-642FF5CBC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9469-6F28-4F75-9803-0230CA8C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1"/>
            <a:ext cx="12192000" cy="51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3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679</TotalTime>
  <Words>1515</Words>
  <Application>Microsoft Office PowerPoint</Application>
  <PresentationFormat>Widescreen</PresentationFormat>
  <Paragraphs>238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</vt:lpstr>
      <vt:lpstr>PowerPoint Presentation</vt:lpstr>
      <vt:lpstr>Today’s Agenda</vt:lpstr>
      <vt:lpstr>Introduction to Cloud Computing</vt:lpstr>
      <vt:lpstr>Cloud Computing</vt:lpstr>
      <vt:lpstr>Cloud Computing </vt:lpstr>
      <vt:lpstr>High availability</vt:lpstr>
      <vt:lpstr>Generation-1/On-Premises DC</vt:lpstr>
      <vt:lpstr>Generation-2/Virtualized DC</vt:lpstr>
      <vt:lpstr>Generation-2/Virtualized DC</vt:lpstr>
      <vt:lpstr>Generation 2 to cloud.</vt:lpstr>
      <vt:lpstr>Why cloud computing is a better option?</vt:lpstr>
      <vt:lpstr>Five Essential Characteristics of Cloud </vt:lpstr>
      <vt:lpstr>Five Essential Characteristics of Cloud </vt:lpstr>
      <vt:lpstr>Services provided by Cloud</vt:lpstr>
      <vt:lpstr>Infrastructure as a Service (IaaS)</vt:lpstr>
      <vt:lpstr>Platform as a Service (PaaS)</vt:lpstr>
      <vt:lpstr>Software as a Service (SaaS)</vt:lpstr>
      <vt:lpstr>Services provided by Cloud</vt:lpstr>
      <vt:lpstr>Services provided by Cloud</vt:lpstr>
      <vt:lpstr>Cloud Deployment Models</vt:lpstr>
      <vt:lpstr>Cloud Deployment Models:</vt:lpstr>
      <vt:lpstr>Benefits of Cloud computing</vt:lpstr>
      <vt:lpstr>Why should I move to the cloud?</vt:lpstr>
      <vt:lpstr>Cloud Adoption - 2019</vt:lpstr>
      <vt:lpstr>Cloud vendors in market</vt:lpstr>
      <vt:lpstr>What is Microsoft Azure?</vt:lpstr>
      <vt:lpstr>Global footprint - Azure regions</vt:lpstr>
      <vt:lpstr>Accessing Azure</vt:lpstr>
      <vt:lpstr>Old Portal – Azure Service Manager (ASM)</vt:lpstr>
      <vt:lpstr>New Portal – Azure Resource Manager (ARM)</vt:lpstr>
      <vt:lpstr>Accessing azure (Cloud Shell)</vt:lpstr>
      <vt:lpstr>Accessing azure (PowerShell)</vt:lpstr>
      <vt:lpstr>Azure services </vt:lpstr>
      <vt:lpstr>Free services (for 12 months)</vt:lpstr>
      <vt:lpstr>Products that are always free</vt:lpstr>
      <vt:lpstr>Azure Subscriptions</vt:lpstr>
      <vt:lpstr>What can be deployed to Azure?</vt:lpstr>
      <vt:lpstr>Requirements to run an environment</vt:lpstr>
      <vt:lpstr>SLA for azure resources</vt:lpstr>
      <vt:lpstr>Migrate on-premises machines to Azure</vt:lpstr>
      <vt:lpstr>Azure calculator </vt:lpstr>
      <vt:lpstr>Azure calculator </vt:lpstr>
      <vt:lpstr>Azure Updates </vt:lpstr>
      <vt:lpstr>Azure Status 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Cloud</dc:title>
  <dc:creator>Jitendra Singh Tomar</dc:creator>
  <cp:lastModifiedBy>Jeetu Tomar</cp:lastModifiedBy>
  <cp:revision>18</cp:revision>
  <dcterms:created xsi:type="dcterms:W3CDTF">2019-12-31T05:09:06Z</dcterms:created>
  <dcterms:modified xsi:type="dcterms:W3CDTF">2025-01-02T12:24:57Z</dcterms:modified>
</cp:coreProperties>
</file>